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Caveat"/>
      <p:regular r:id="rId51"/>
      <p:bold r:id="rId52"/>
    </p:embeddedFont>
    <p:embeddedFont>
      <p:font typeface="Source Serif Pr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aveat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SourceSerifPro-regular.fntdata"/><Relationship Id="rId52" Type="http://schemas.openxmlformats.org/officeDocument/2006/relationships/font" Target="fonts/Caveat-bold.fntdata"/><Relationship Id="rId11" Type="http://schemas.openxmlformats.org/officeDocument/2006/relationships/slide" Target="slides/slide7.xml"/><Relationship Id="rId55" Type="http://schemas.openxmlformats.org/officeDocument/2006/relationships/font" Target="fonts/SourceSerifPro-italic.fntdata"/><Relationship Id="rId10" Type="http://schemas.openxmlformats.org/officeDocument/2006/relationships/slide" Target="slides/slide6.xml"/><Relationship Id="rId54" Type="http://schemas.openxmlformats.org/officeDocument/2006/relationships/font" Target="fonts/SourceSerifPro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SourceSerifPro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Bonjour, commençons la présentation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905b3dc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1905b3dc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commencer,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fait un peu de nettoyage des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commencé par supprimer les colonnes </a:t>
            </a:r>
            <a:r>
              <a:rPr b="1" lang="en"/>
              <a:t>numero</a:t>
            </a:r>
            <a:r>
              <a:rPr lang="en"/>
              <a:t> et </a:t>
            </a:r>
            <a:r>
              <a:rPr b="1" lang="en"/>
              <a:t>complement_adresse</a:t>
            </a:r>
            <a:r>
              <a:rPr lang="en"/>
              <a:t> car</a:t>
            </a:r>
            <a:r>
              <a:rPr lang="en" sz="1300"/>
              <a:t> pas ou peu renseignées</a:t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1905b3dc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1905b3dc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Ensuite, j’ai voulu savoir s’il y avait des valeurs aberrantes…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je n’ai pas été déçu 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1905b3dc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1905b3dc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je me suis intéressé aux dimensions. J’ai tracé un premier graphique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nuage de points qui représente la hauteur en fonction de la circonférence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ça m’a donné ça… étrange...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905b3dc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905b3dc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j’ai affiché quelques indicateurs statistiques pour en avoir le coeur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y a quelque chose qui m’a frappé : on a un arbre qui ferait 881 818 m de haut… juste plus de 100 fois la hauteur de l’Everest (8 849 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 chose pour la circonférence, 250 255 cm, c’est hautement improbable 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1905b3d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1905b3d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s’en rend plus compte avec un graphique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Ici, un distplot pour les hauteurs, avec une boîte à moustache au sommet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remarque qu’il y a beaucoup de valeurs nulles, et les points à droite de la boîte à moustache sont des valeurs suspectées d’être aberrantes.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encore, j’ai zoomé, sinon c’est illisible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1905b3dc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1905b3dc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Même histoire pour les circonférences.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 aussi, j’ai dû zoomer, pour qu’on puisse voir quelque chose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y a également beaucoup de valeurs nulles, et de valeurs beaucoup trop élevées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171da5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171da5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j’ai utilisé un superpouvoir de statisticien pour identifier les valeurs aberrantes (les outliers)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méthode IQR (écart interquartile)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(là il faut explique ce qu’il y a sur le tableau)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calcule l’écart entre le 3ème quartile et le premier quartile (le premier quartile est la valeur pour laquelle 25% des autres valeurs sont en dessous, et pour le 3ème quartile c’est la valeur pour laquelle 25% des autres valeurs sont au dessus)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applique la formule pour déterminer les limites inférieures et supérieures. Toutes les valeurs qui ne sont pas comprises dans l’intervalle lim_inf &lt;= x &lt;= lim_sup sont des valeurs aberrantes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Petite précision : comme on avait beaucoup de valeurs nulles, je les ai d’abord remplacé par NaN, donc elles ne sont pas prises en compte dans le calcul.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Bien évidemment, on ne peut pas avoir de dimensions négatives, alors la limite inférieure sera zéro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171da51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171da51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sait que l’arbre le plus grand de Paris, c’est celui-ci, et il mesure 35 m de hauteur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j’ai considéré que 35 m serait la limite supérieure pour les hauteurs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171da51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171da51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Après nettoyage, ça va tout de suite mieux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Indicateurs statistiques de hauteur_m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nombre de valeurs		160409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 minimum		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premier quartile (75%)	6.0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médiane (50%)		10.0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troisième quartile (75%)	14.0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 maximum		35.0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moyenne	10.35684406735283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	26.377355797345874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écart-type	5.135888997763277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d'asymétrie			0.82342522873135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d'applatissement (kurtosis)	0.44714804891611104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171da51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171da51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Après nettoyage, ça va tout de suite mieux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Indicateurs statistiques de circonference_cm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nombre de valeurs		170832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 minimum		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premier quartile (75%)	45.0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médiane (50%)		80.0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troisième quartile (75%)	120.0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 maximum		240.0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moyenne	87.54094666104712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	2675.187674240073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écart-type	51.72221644748099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d'asymétrie			0.7142798098435226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d'applatissement (kurtosis)	-0.12937883062962774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768438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9768438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71da51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171da51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mis en relation la hauteur en fonction de la circonférence avec un nuage de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 peu chargé, mais on y verra plus clair tout à l’heure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171da51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171da51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 j’avais les coordonnées GPS, j’ai voulu placer tous ces arbres sur une carte.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200 137 marqueurs, c’était un peu beaucoup alors j’ai choisi la méthode des clusters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rond représente plusieurs arbres. Le nombre d’arbres représenté est inscrit dans le rond.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survol de la souris, l’aire couverte par le cluster s’affiche en bleu.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on clique, ça zoome et le cluster se divise en clusters plus petits.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 on arrive au zoom maximum, on a l’emplacement exact des arbres, et on peut avoir ses infos en cliquant dessus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171da516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171da516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me suis ensuite intéressé aux </a:t>
            </a:r>
            <a:r>
              <a:rPr b="1" lang="en"/>
              <a:t>stades de développement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en a </a:t>
            </a:r>
            <a:r>
              <a:rPr b="1" lang="en"/>
              <a:t>4</a:t>
            </a:r>
            <a:r>
              <a:rPr lang="en"/>
              <a:t> : </a:t>
            </a:r>
            <a:r>
              <a:rPr b="1" lang="en"/>
              <a:t>Jeune, Jeune Adulte, Adulte et Mature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voire que </a:t>
            </a:r>
            <a:r>
              <a:rPr b="1" lang="en"/>
              <a:t>près de la moitié </a:t>
            </a:r>
            <a:r>
              <a:rPr lang="en"/>
              <a:t>des arbres sont au stade </a:t>
            </a:r>
            <a:r>
              <a:rPr b="1" lang="en"/>
              <a:t>ADULTE</a:t>
            </a:r>
            <a:endParaRPr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171da51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171da51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Vous vous souvenez du nuage de points de tout à l’heure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le même, mais j’ai séparé les stades de dévelopement.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171da51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171da51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on isole, par exemple, les jeunes adultes,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repérer des arbres qui ont un développement anormal.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exemple, ceux qui sont anormalement petits sont les points situés dans l’aire en rouge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Ceux qui sont anormalement grands sont les points dans l’aire en bleu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171da516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171da51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tour de la colonne genre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Près d’un tiers des arbres parisiens sont des platanes (29.2%)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171da516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171da516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proportion, on voit que les dix genres d’arbres les plus fréquents (10 sur 175)  représentent 73.1% des arbres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71da516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171da516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espèces, on retrouve notre platane en tête du classement, avec 33.4%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171da516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171da516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 un camembert, on s’apperçoit que les 10 espèces les plus fréquentes représentent plus de 60% des espèces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171da516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171da516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Surprise, au niveau des variétés, la plus présente est le Baumannii (marronier blanc)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768438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768438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me suis inscrit au challenge “végétalisons la ville,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avec pour objectif d’optimiser les tournées d’entretien des arbres de la ville de Paris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le biais d’une analyse exploratoire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71da51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71da51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10 variétés les plus fréquentes représentent 60.5% des arbres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171da516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171da51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tête des lieux les plus fréquents, on retrouve des cimetières, avec en numéro 1 le cimetierre de Pantin.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notera que le cimetierre du Père Lachaise, qui est le cimetière le plus célèbre, se trouve en 4ème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171da51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171da51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le 20ème arrondissement qui a le plus d’arbres (plus de 12000), et surtout des arbres adultes.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la fin du classement, on a les Hauts de Seine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171da51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171da51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ce qui concerne les arbres remarquables, il y en a 184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171da516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171da516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sont essentiellement des platanes (17.4%)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second, Fagus (le hêtre)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troisième Quercus (le chêne)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171da516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171da516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niveau des lieux, ce sont dans les jardins des Serres d’Auteuil et du Champ de Mars que l’on trouve le plus d’arbres remarquables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171da516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171da516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niveau des lieux, ce sont dans les jardins des Serres d’Auteuil et du Champ de Mars que l’on trouve le plus d’arbres remarquables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71da516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171da516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avons constaté qu’il y avait des mesures mal effectuées, et qu’il faudrait faire à nouveau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avons réussi à identifier des arbres avec des développements anormaux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y a des valeurs manquantes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optimiser les tournées d’entretien, je propose le développement d’une application smartphone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171da516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171da516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Voici un classement des arrondissements où il y a le plus d’arbres qu’il faut mesurer à nouveau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Seine Saint denis arrive en tête du classement, suivi de près par le 15ème arrondissement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171da516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171da516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facilement filtrer ces arbres à remesurer par arrondissement sur une carte.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exemple ici pour le Bois de Boulogne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38d222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38d222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Présentation générale du jeu de données</a:t>
            </a:r>
            <a:endParaRPr b="1"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171da516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171da516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également filtrer les arbres qui ont un développement anormal en fonction d’autres critères.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Ici, ce sont les jeunes adultes qui sont trop chétifs.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un bémol là dessus : Ce sont les jeunes adultes trop chétifs par rapport aux autres jeunes adultes, toutes espèces confondues.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 on l’a vu, certaines espèces sont très représentées, d’autres très peu.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affiner l’analyse, il faudrait recalculer les indicateurs pour chaque espèces, mais pour la majorité des espèces,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elles sont trop peu représentées pour qu’on puisse le faire de façon pertinente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171da516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171da516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171da516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171da516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donc avec tout ça, nous avons tous les éléments pour développer une application qui permettra de développer une application smartphone qui pourra optimiser les tournées d’entretien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sélectionnant, par exemple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arbres qui ont un développement anormal, ce qui permettrait de les traiter en priorité.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arbres dont la hauteur est comprise dans certain intervalle, ce qui permettrait de partir avec les bons équipements (opar exemple une nacelle).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arbres de certaines variétés/espèces/genre, car toutes les variétés d'arbre ne nécessitent pas le même entretien.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un nombre d'arbres, car il est impossible de traiter plusieurs milliers d'arbres en une seule tournée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fois la liste d'arbres générée, on pourrait par exemple utiliser networkx, qui implémente l'algorithme de Djikstra, pour trouver le chemin le plus court passant par tous ces arbres.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pourrait également recueillir des données d'utilisation, afin d'améliorer les fonctionnalités de l'application par la suite, et d'optimiser encore plus les tournées d'entretien.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9768438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9768438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38d22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738d22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classer les variables de nos données en 3 catégories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Identifiants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Id_emplacement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type_emplacement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</a:t>
            </a:r>
            <a:r>
              <a:rPr lang="en"/>
              <a:t>omanialite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Localisation: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Arrondissement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</a:t>
            </a:r>
            <a:r>
              <a:rPr lang="en"/>
              <a:t>omplément _adresse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Numero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Lieu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geo_point_2D_a et geo_point_2d_b (latitude et longitude)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circonference_cm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hauteur_m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stade_developpement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libelle_francais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genre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espece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variete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remarquable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905b3d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1905b3d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905b3dc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1905b3d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 graphique,</a:t>
            </a:r>
            <a:r>
              <a:rPr b="1" lang="en"/>
              <a:t> les valeurs manquantes sont en bleu</a:t>
            </a:r>
            <a:r>
              <a:rPr lang="en"/>
              <a:t>. Nous pouvons donc constater que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 colonne </a:t>
            </a:r>
            <a:r>
              <a:rPr b="1" lang="en"/>
              <a:t>numero</a:t>
            </a:r>
            <a:r>
              <a:rPr lang="en"/>
              <a:t> n'est </a:t>
            </a:r>
            <a:r>
              <a:rPr lang="en" sz="1200" u="sng"/>
              <a:t>jamais renseignée</a:t>
            </a:r>
            <a:br>
              <a:rPr lang="en" sz="1200" u="sng"/>
            </a:b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colonnes </a:t>
            </a:r>
            <a:r>
              <a:rPr b="1" lang="en"/>
              <a:t>complement_address</a:t>
            </a:r>
            <a:r>
              <a:rPr b="1" lang="en"/>
              <a:t>e</a:t>
            </a:r>
            <a:r>
              <a:rPr lang="en"/>
              <a:t> et </a:t>
            </a:r>
            <a:r>
              <a:rPr b="1" lang="en"/>
              <a:t>variete</a:t>
            </a:r>
            <a:r>
              <a:rPr lang="en"/>
              <a:t> sont </a:t>
            </a:r>
            <a:r>
              <a:rPr lang="en" sz="1200" u="sng"/>
              <a:t>très peu renseignées</a:t>
            </a:r>
            <a:br>
              <a:rPr lang="en" sz="1200" u="sng"/>
            </a:b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colonnes </a:t>
            </a:r>
            <a:r>
              <a:rPr b="1" lang="en"/>
              <a:t>libelle_francais</a:t>
            </a:r>
            <a:r>
              <a:rPr lang="en"/>
              <a:t>, </a:t>
            </a:r>
            <a:r>
              <a:rPr b="1" lang="en"/>
              <a:t>espece</a:t>
            </a:r>
            <a:r>
              <a:rPr lang="en"/>
              <a:t>, </a:t>
            </a:r>
            <a:r>
              <a:rPr b="1" lang="en"/>
              <a:t>variete</a:t>
            </a:r>
            <a:r>
              <a:rPr lang="en"/>
              <a:t> et </a:t>
            </a:r>
            <a:r>
              <a:rPr b="1" lang="en"/>
              <a:t>stade_developpement</a:t>
            </a:r>
            <a:r>
              <a:rPr lang="en"/>
              <a:t> contiennent des </a:t>
            </a:r>
            <a:r>
              <a:rPr lang="en" sz="1200" u="sng"/>
              <a:t>valeurs manquantes</a:t>
            </a:r>
            <a:br>
              <a:rPr lang="en" sz="1200" u="sng"/>
            </a:b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 colonne</a:t>
            </a:r>
            <a:r>
              <a:rPr b="1" lang="en"/>
              <a:t> remarquable</a:t>
            </a:r>
            <a:r>
              <a:rPr lang="en"/>
              <a:t> contient également des valeurs manquantes, </a:t>
            </a:r>
            <a:br>
              <a:rPr lang="en"/>
            </a:br>
            <a:r>
              <a:rPr lang="en"/>
              <a:t>	</a:t>
            </a:r>
            <a:r>
              <a:rPr lang="en"/>
              <a:t>mais nous considérerons ici que si la valeur n'est pas à 1, ce ne sont pas des arbres remarquables </a:t>
            </a:r>
            <a:br>
              <a:rPr lang="en"/>
            </a:br>
            <a:r>
              <a:rPr lang="en"/>
              <a:t>	(pour aller plus loin, il pourrait être intéressant de faire des recoupements avec le </a:t>
            </a:r>
            <a:r>
              <a:rPr b="1" lang="en"/>
              <a:t>dataset dédié aux arbres remarquables</a:t>
            </a:r>
            <a:r>
              <a:rPr lang="en"/>
              <a:t>, disponible également en </a:t>
            </a:r>
            <a:r>
              <a:rPr b="1" lang="en"/>
              <a:t>opendata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1905b3dc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1905b3dc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Démarche méthodologique d’analyse des données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Nous allons examiner ces données un peu plus en détail</a:t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38875" y="1604225"/>
            <a:ext cx="8520600" cy="15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3149550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1"/>
          <p:cNvSpPr/>
          <p:nvPr/>
        </p:nvSpPr>
        <p:spPr>
          <a:xfrm rot="4633131">
            <a:off x="7215652" y="1251839"/>
            <a:ext cx="565979" cy="453718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1"/>
          <p:cNvSpPr/>
          <p:nvPr/>
        </p:nvSpPr>
        <p:spPr>
          <a:xfrm rot="4633131">
            <a:off x="1362377" y="3437939"/>
            <a:ext cx="565979" cy="453718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957850" y="1584150"/>
            <a:ext cx="52284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694699" y="3113550"/>
            <a:ext cx="5732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2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708964" y="2239800"/>
            <a:ext cx="3154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708964" y="3271745"/>
            <a:ext cx="3154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hasCustomPrompt="1" idx="2" type="title"/>
          </p:nvPr>
        </p:nvSpPr>
        <p:spPr>
          <a:xfrm>
            <a:off x="5278339" y="2239800"/>
            <a:ext cx="3154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/>
          <p:nvPr>
            <p:ph idx="3" type="subTitle"/>
          </p:nvPr>
        </p:nvSpPr>
        <p:spPr>
          <a:xfrm>
            <a:off x="5278339" y="3271745"/>
            <a:ext cx="3154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">
  <p:cSld name="SECTION_TITLE_AND_DESCRIPTION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475145" y="1796875"/>
            <a:ext cx="61983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5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713250" y="1940082"/>
            <a:ext cx="3858900" cy="19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4572025" y="1939925"/>
            <a:ext cx="38589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918325" y="1791300"/>
            <a:ext cx="30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918375" y="2294875"/>
            <a:ext cx="30237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1879500" y="1791300"/>
            <a:ext cx="30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1879550" y="2294875"/>
            <a:ext cx="30237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4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1735600" y="3217575"/>
            <a:ext cx="56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1735700" y="3721150"/>
            <a:ext cx="5672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2194200" y="1876895"/>
            <a:ext cx="4755600" cy="11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1146850" y="803800"/>
            <a:ext cx="6850200" cy="12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72" name="Google Shape;72;p19"/>
          <p:cNvSpPr txBox="1"/>
          <p:nvPr/>
        </p:nvSpPr>
        <p:spPr>
          <a:xfrm>
            <a:off x="1630325" y="4098866"/>
            <a:ext cx="588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9"/>
          <p:cNvSpPr txBox="1"/>
          <p:nvPr>
            <p:ph idx="2" type="subTitle"/>
          </p:nvPr>
        </p:nvSpPr>
        <p:spPr>
          <a:xfrm>
            <a:off x="2194200" y="2388895"/>
            <a:ext cx="4755600" cy="11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2164775" y="2862413"/>
            <a:ext cx="47493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type="title"/>
          </p:nvPr>
        </p:nvSpPr>
        <p:spPr>
          <a:xfrm>
            <a:off x="1523114" y="1549389"/>
            <a:ext cx="61044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713225" y="276100"/>
            <a:ext cx="385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2656475" y="1894997"/>
            <a:ext cx="57741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2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707580" y="1936972"/>
            <a:ext cx="57741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Google Shape;86;p23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1130319" y="3561659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2" type="subTitle"/>
          </p:nvPr>
        </p:nvSpPr>
        <p:spPr>
          <a:xfrm>
            <a:off x="1546569" y="3879350"/>
            <a:ext cx="21921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1" name="Google Shape;91;p2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4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>
            <a:off x="5016894" y="3561659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4" type="subTitle"/>
          </p:nvPr>
        </p:nvSpPr>
        <p:spPr>
          <a:xfrm>
            <a:off x="5431944" y="3879350"/>
            <a:ext cx="21945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2795825" y="2422225"/>
            <a:ext cx="3552300" cy="8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3045348" y="3175475"/>
            <a:ext cx="30573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BIG_NUMBER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hasCustomPrompt="1" type="title"/>
          </p:nvPr>
        </p:nvSpPr>
        <p:spPr>
          <a:xfrm>
            <a:off x="945316" y="3452625"/>
            <a:ext cx="15729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26"/>
          <p:cNvSpPr txBox="1"/>
          <p:nvPr>
            <p:ph hasCustomPrompt="1" idx="2" type="title"/>
          </p:nvPr>
        </p:nvSpPr>
        <p:spPr>
          <a:xfrm>
            <a:off x="3786660" y="3452625"/>
            <a:ext cx="15729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/>
          <p:nvPr>
            <p:ph hasCustomPrompt="1" idx="3" type="title"/>
          </p:nvPr>
        </p:nvSpPr>
        <p:spPr>
          <a:xfrm>
            <a:off x="6628863" y="3452625"/>
            <a:ext cx="15711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6401763" y="4016925"/>
            <a:ext cx="202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26"/>
          <p:cNvSpPr txBox="1"/>
          <p:nvPr>
            <p:ph idx="4" type="subTitle"/>
          </p:nvPr>
        </p:nvSpPr>
        <p:spPr>
          <a:xfrm>
            <a:off x="3560460" y="4016925"/>
            <a:ext cx="202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5" type="subTitle"/>
          </p:nvPr>
        </p:nvSpPr>
        <p:spPr>
          <a:xfrm>
            <a:off x="719116" y="4019175"/>
            <a:ext cx="2025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2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 txBox="1"/>
          <p:nvPr>
            <p:ph idx="6"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idx="1" type="subTitle"/>
          </p:nvPr>
        </p:nvSpPr>
        <p:spPr>
          <a:xfrm>
            <a:off x="929675" y="1993376"/>
            <a:ext cx="1706700" cy="2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2" type="subTitle"/>
          </p:nvPr>
        </p:nvSpPr>
        <p:spPr>
          <a:xfrm>
            <a:off x="713225" y="2210548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3" type="subTitle"/>
          </p:nvPr>
        </p:nvSpPr>
        <p:spPr>
          <a:xfrm>
            <a:off x="3719975" y="1993976"/>
            <a:ext cx="17067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4" type="subTitle"/>
          </p:nvPr>
        </p:nvSpPr>
        <p:spPr>
          <a:xfrm>
            <a:off x="3503525" y="2210548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5" type="subTitle"/>
          </p:nvPr>
        </p:nvSpPr>
        <p:spPr>
          <a:xfrm>
            <a:off x="6510425" y="1993976"/>
            <a:ext cx="17067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6" type="subTitle"/>
          </p:nvPr>
        </p:nvSpPr>
        <p:spPr>
          <a:xfrm>
            <a:off x="6293825" y="2210548"/>
            <a:ext cx="2139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4" name="Google Shape;114;p27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5888900" y="1127898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2" type="subTitle"/>
          </p:nvPr>
        </p:nvSpPr>
        <p:spPr>
          <a:xfrm>
            <a:off x="5888900" y="1400215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3" type="subTitle"/>
          </p:nvPr>
        </p:nvSpPr>
        <p:spPr>
          <a:xfrm>
            <a:off x="5888900" y="2353510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4" type="subTitle"/>
          </p:nvPr>
        </p:nvSpPr>
        <p:spPr>
          <a:xfrm>
            <a:off x="5888900" y="2625826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5" type="subTitle"/>
          </p:nvPr>
        </p:nvSpPr>
        <p:spPr>
          <a:xfrm>
            <a:off x="5888900" y="3730331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6" type="subTitle"/>
          </p:nvPr>
        </p:nvSpPr>
        <p:spPr>
          <a:xfrm>
            <a:off x="5888900" y="4002647"/>
            <a:ext cx="2139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3" name="Google Shape;123;p28"/>
          <p:cNvSpPr/>
          <p:nvPr/>
        </p:nvSpPr>
        <p:spPr>
          <a:xfrm>
            <a:off x="4572000" y="0"/>
            <a:ext cx="4572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4572000" y="276100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CUSTOM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127" name="Google Shape;127;p29"/>
          <p:cNvSpPr txBox="1"/>
          <p:nvPr>
            <p:ph type="title"/>
          </p:nvPr>
        </p:nvSpPr>
        <p:spPr>
          <a:xfrm>
            <a:off x="730625" y="1391325"/>
            <a:ext cx="39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713225" y="2052125"/>
            <a:ext cx="3963900" cy="21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749760" y="1976684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2" type="subTitle"/>
          </p:nvPr>
        </p:nvSpPr>
        <p:spPr>
          <a:xfrm>
            <a:off x="533310" y="2238886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3" type="subTitle"/>
          </p:nvPr>
        </p:nvSpPr>
        <p:spPr>
          <a:xfrm>
            <a:off x="3732707" y="1976684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4" type="subTitle"/>
          </p:nvPr>
        </p:nvSpPr>
        <p:spPr>
          <a:xfrm>
            <a:off x="3516257" y="2238886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5" type="subTitle"/>
          </p:nvPr>
        </p:nvSpPr>
        <p:spPr>
          <a:xfrm>
            <a:off x="6691807" y="1976684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6" type="subTitle"/>
          </p:nvPr>
        </p:nvSpPr>
        <p:spPr>
          <a:xfrm>
            <a:off x="6475207" y="2238886"/>
            <a:ext cx="2139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7" type="subTitle"/>
          </p:nvPr>
        </p:nvSpPr>
        <p:spPr>
          <a:xfrm>
            <a:off x="749760" y="3870895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8" type="subTitle"/>
          </p:nvPr>
        </p:nvSpPr>
        <p:spPr>
          <a:xfrm>
            <a:off x="533310" y="4141116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9" type="subTitle"/>
          </p:nvPr>
        </p:nvSpPr>
        <p:spPr>
          <a:xfrm>
            <a:off x="3732707" y="3870895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3" type="subTitle"/>
          </p:nvPr>
        </p:nvSpPr>
        <p:spPr>
          <a:xfrm>
            <a:off x="3516257" y="4141116"/>
            <a:ext cx="2139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4" type="subTitle"/>
          </p:nvPr>
        </p:nvSpPr>
        <p:spPr>
          <a:xfrm>
            <a:off x="6691807" y="3870895"/>
            <a:ext cx="17067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5" type="subTitle"/>
          </p:nvPr>
        </p:nvSpPr>
        <p:spPr>
          <a:xfrm>
            <a:off x="6475207" y="4141116"/>
            <a:ext cx="2139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99650" y="1230429"/>
            <a:ext cx="7945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" name="Google Shape;15;p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and four columns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511338" y="1605950"/>
            <a:ext cx="18819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2589344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4669151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6748958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 txBox="1"/>
          <p:nvPr>
            <p:ph idx="1" type="subTitle"/>
          </p:nvPr>
        </p:nvSpPr>
        <p:spPr>
          <a:xfrm>
            <a:off x="59893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2" type="subTitle"/>
          </p:nvPr>
        </p:nvSpPr>
        <p:spPr>
          <a:xfrm>
            <a:off x="588888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1" name="Google Shape;151;p31"/>
          <p:cNvSpPr txBox="1"/>
          <p:nvPr>
            <p:ph idx="3" type="subTitle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4" type="subTitle"/>
          </p:nvPr>
        </p:nvSpPr>
        <p:spPr>
          <a:xfrm>
            <a:off x="2667800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5" type="subTitle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idx="6" type="subTitle"/>
          </p:nvPr>
        </p:nvSpPr>
        <p:spPr>
          <a:xfrm>
            <a:off x="4747591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7" type="subTitle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8" type="subTitle"/>
          </p:nvPr>
        </p:nvSpPr>
        <p:spPr>
          <a:xfrm>
            <a:off x="6827408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3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31"/>
          <p:cNvSpPr/>
          <p:nvPr/>
        </p:nvSpPr>
        <p:spPr>
          <a:xfrm rot="2058878">
            <a:off x="1169281" y="1396511"/>
            <a:ext cx="566013" cy="453745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 rot="2474228">
            <a:off x="3297083" y="1396505"/>
            <a:ext cx="565984" cy="453722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/>
          <p:nvPr/>
        </p:nvSpPr>
        <p:spPr>
          <a:xfrm rot="2115914">
            <a:off x="5352447" y="1396502"/>
            <a:ext cx="565989" cy="453726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/>
          <p:nvPr/>
        </p:nvSpPr>
        <p:spPr>
          <a:xfrm rot="1886540">
            <a:off x="7407805" y="1390511"/>
            <a:ext cx="566006" cy="453740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and four columns 1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1" type="subTitle"/>
          </p:nvPr>
        </p:nvSpPr>
        <p:spPr>
          <a:xfrm>
            <a:off x="635804" y="1872965"/>
            <a:ext cx="17067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65" name="Google Shape;165;p32"/>
          <p:cNvSpPr txBox="1"/>
          <p:nvPr>
            <p:ph idx="2" type="subTitle"/>
          </p:nvPr>
        </p:nvSpPr>
        <p:spPr>
          <a:xfrm>
            <a:off x="583904" y="2119297"/>
            <a:ext cx="18105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3" type="subTitle"/>
          </p:nvPr>
        </p:nvSpPr>
        <p:spPr>
          <a:xfrm>
            <a:off x="2594889" y="1874615"/>
            <a:ext cx="1706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67" name="Google Shape;167;p32"/>
          <p:cNvSpPr txBox="1"/>
          <p:nvPr>
            <p:ph idx="4" type="subTitle"/>
          </p:nvPr>
        </p:nvSpPr>
        <p:spPr>
          <a:xfrm>
            <a:off x="2543289" y="2119310"/>
            <a:ext cx="1809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32"/>
          <p:cNvSpPr txBox="1"/>
          <p:nvPr>
            <p:ph idx="5" type="subTitle"/>
          </p:nvPr>
        </p:nvSpPr>
        <p:spPr>
          <a:xfrm>
            <a:off x="635804" y="3917169"/>
            <a:ext cx="1706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6" type="subTitle"/>
          </p:nvPr>
        </p:nvSpPr>
        <p:spPr>
          <a:xfrm>
            <a:off x="583904" y="4158728"/>
            <a:ext cx="18105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7" type="subTitle"/>
          </p:nvPr>
        </p:nvSpPr>
        <p:spPr>
          <a:xfrm>
            <a:off x="2594889" y="3917169"/>
            <a:ext cx="1706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8" type="subTitle"/>
          </p:nvPr>
        </p:nvSpPr>
        <p:spPr>
          <a:xfrm>
            <a:off x="2542989" y="4158741"/>
            <a:ext cx="18105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2" name="Google Shape;172;p3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713225" y="276100"/>
            <a:ext cx="34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5331125" y="1678167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5684375" y="1962325"/>
            <a:ext cx="23181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3" type="subTitle"/>
          </p:nvPr>
        </p:nvSpPr>
        <p:spPr>
          <a:xfrm>
            <a:off x="5331125" y="3789929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4" type="subTitle"/>
          </p:nvPr>
        </p:nvSpPr>
        <p:spPr>
          <a:xfrm>
            <a:off x="5682125" y="4079385"/>
            <a:ext cx="2322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" name="Google Shape;22;p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5225675" y="276100"/>
            <a:ext cx="32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2897550" y="1330160"/>
            <a:ext cx="33489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7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2149350" y="2463035"/>
            <a:ext cx="4845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89225" y="825150"/>
            <a:ext cx="3946500" cy="34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4589225" y="1268475"/>
            <a:ext cx="3946500" cy="19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4645775" y="3345447"/>
            <a:ext cx="38334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 rot="2171349">
            <a:off x="6227401" y="629975"/>
            <a:ext cx="565999" cy="453734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612775" y="1796887"/>
            <a:ext cx="3552300" cy="8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4612775" y="2473937"/>
            <a:ext cx="30573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64725" y="723050"/>
            <a:ext cx="3962700" cy="14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40" name="Google Shape;40;p10"/>
          <p:cNvSpPr txBox="1"/>
          <p:nvPr>
            <p:ph idx="2" type="subTitle"/>
          </p:nvPr>
        </p:nvSpPr>
        <p:spPr>
          <a:xfrm>
            <a:off x="609175" y="2057950"/>
            <a:ext cx="27096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AD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b="1"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5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41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jp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jp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jp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jp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jp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jp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jp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jpg"/><Relationship Id="rId4" Type="http://schemas.openxmlformats.org/officeDocument/2006/relationships/image" Target="../media/image52.gif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0" y="1592475"/>
            <a:ext cx="9144000" cy="2260500"/>
          </a:xfrm>
          <a:prstGeom prst="rect">
            <a:avLst/>
          </a:prstGeom>
          <a:solidFill>
            <a:srgbClr val="353535">
              <a:alpha val="524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>
            <p:ph type="ctrTitle"/>
          </p:nvPr>
        </p:nvSpPr>
        <p:spPr>
          <a:xfrm>
            <a:off x="338875" y="1604225"/>
            <a:ext cx="8520600" cy="15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Végétalisons la ville</a:t>
            </a:r>
            <a:endParaRPr b="1"/>
          </a:p>
        </p:txBody>
      </p:sp>
      <p:sp>
        <p:nvSpPr>
          <p:cNvPr id="180" name="Google Shape;180;p33"/>
          <p:cNvSpPr txBox="1"/>
          <p:nvPr>
            <p:ph idx="1" type="subTitle"/>
          </p:nvPr>
        </p:nvSpPr>
        <p:spPr>
          <a:xfrm>
            <a:off x="311700" y="3149550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Aidons </a:t>
            </a:r>
            <a:r>
              <a:rPr b="1" lang="en">
                <a:solidFill>
                  <a:schemeClr val="lt1"/>
                </a:solidFill>
              </a:rPr>
              <a:t>Paris</a:t>
            </a:r>
            <a:r>
              <a:rPr lang="en">
                <a:solidFill>
                  <a:schemeClr val="lt1"/>
                </a:solidFill>
              </a:rPr>
              <a:t> à devenir une </a:t>
            </a:r>
            <a:r>
              <a:rPr b="1" lang="en">
                <a:solidFill>
                  <a:schemeClr val="lt1"/>
                </a:solidFill>
              </a:rPr>
              <a:t>smart-city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1091400" y="1249950"/>
            <a:ext cx="6961200" cy="2643600"/>
          </a:xfrm>
          <a:prstGeom prst="rect">
            <a:avLst/>
          </a:prstGeom>
          <a:solidFill>
            <a:srgbClr val="353535">
              <a:alpha val="432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Nettoyage des données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270700" y="38675"/>
            <a:ext cx="86025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Valeurs aberrantes</a:t>
            </a:r>
            <a:endParaRPr sz="7400"/>
          </a:p>
        </p:txBody>
      </p:sp>
      <p:sp>
        <p:nvSpPr>
          <p:cNvPr id="274" name="Google Shape;274;p43"/>
          <p:cNvSpPr txBox="1"/>
          <p:nvPr/>
        </p:nvSpPr>
        <p:spPr>
          <a:xfrm>
            <a:off x="1392225" y="1886850"/>
            <a:ext cx="1537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???</a:t>
            </a:r>
            <a:endParaRPr sz="7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599400" y="14650"/>
            <a:ext cx="79452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280" name="Google Shape;280;p44"/>
          <p:cNvSpPr txBox="1"/>
          <p:nvPr>
            <p:ph idx="1" type="subTitle"/>
          </p:nvPr>
        </p:nvSpPr>
        <p:spPr>
          <a:xfrm>
            <a:off x="2149350" y="2463035"/>
            <a:ext cx="4845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9639"/>
            <a:ext cx="9143999" cy="324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/>
          <p:nvPr/>
        </p:nvSpPr>
        <p:spPr>
          <a:xfrm>
            <a:off x="806200" y="1854250"/>
            <a:ext cx="403200" cy="41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1467275" y="3918100"/>
            <a:ext cx="6820500" cy="16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 txBox="1"/>
          <p:nvPr/>
        </p:nvSpPr>
        <p:spPr>
          <a:xfrm>
            <a:off x="3837500" y="2263950"/>
            <a:ext cx="37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Très probablement des valeurs aberrantes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4"/>
          <p:cNvSpPr/>
          <p:nvPr/>
        </p:nvSpPr>
        <p:spPr>
          <a:xfrm rot="617803">
            <a:off x="1247155" y="2241463"/>
            <a:ext cx="2645099" cy="192123"/>
          </a:xfrm>
          <a:prstGeom prst="leftArrow">
            <a:avLst>
              <a:gd fmla="val 3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/>
          <p:nvPr/>
        </p:nvSpPr>
        <p:spPr>
          <a:xfrm rot="-5402679">
            <a:off x="4521547" y="3225150"/>
            <a:ext cx="1155000" cy="122100"/>
          </a:xfrm>
          <a:prstGeom prst="leftArrow">
            <a:avLst>
              <a:gd fmla="val 3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1613250" y="1563575"/>
            <a:ext cx="59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Hauteurs (en mètres) en fonction de la circonférence (en cm)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599400" y="14650"/>
            <a:ext cx="79452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00" y="1352213"/>
            <a:ext cx="3790950" cy="30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650" y="1353350"/>
            <a:ext cx="37909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>
            <a:off x="599400" y="2900475"/>
            <a:ext cx="7945200" cy="22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599400" y="14650"/>
            <a:ext cx="79452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6750"/>
            <a:ext cx="8839200" cy="313941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/>
          <p:nvPr/>
        </p:nvSpPr>
        <p:spPr>
          <a:xfrm>
            <a:off x="5119325" y="1967100"/>
            <a:ext cx="3345600" cy="1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5965775" y="2152500"/>
            <a:ext cx="16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Possible outliers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 rot="-1970043">
            <a:off x="2249219" y="1515623"/>
            <a:ext cx="846539" cy="3077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médiane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2685794" y="2152497"/>
            <a:ext cx="8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Q3 (qantile 75%)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1386844" y="2152497"/>
            <a:ext cx="8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Q1 (qantile 25%)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4337301" y="2152500"/>
            <a:ext cx="10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“Maximum”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(Q3 + 1.5*IQR)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385751" y="1632725"/>
            <a:ext cx="10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“Minimum”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(Q1 - 1.5*IQR)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599400" y="14650"/>
            <a:ext cx="79452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6750"/>
            <a:ext cx="8839198" cy="29604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/>
          <p:nvPr/>
        </p:nvSpPr>
        <p:spPr>
          <a:xfrm>
            <a:off x="5446925" y="1781700"/>
            <a:ext cx="3056400" cy="1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/>
        </p:nvSpPr>
        <p:spPr>
          <a:xfrm>
            <a:off x="6350600" y="1982550"/>
            <a:ext cx="16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Possible outliers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 rot="-1970352">
            <a:off x="1961019" y="1461790"/>
            <a:ext cx="655562" cy="3077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médiane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2552594" y="1967097"/>
            <a:ext cx="8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Q3 (qantile 75%)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1034294" y="1922697"/>
            <a:ext cx="8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Q1 (qantile 25%)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4973751" y="1982550"/>
            <a:ext cx="10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“Maximum”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(Q3 + 1.5*IQR)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437551" y="1491600"/>
            <a:ext cx="10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“Minimum”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(Q1 - 1.5*IQR)</a:t>
            </a:r>
            <a:endParaRPr b="1" sz="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118350" y="162650"/>
            <a:ext cx="48327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Identifier les outliers</a:t>
            </a:r>
            <a:endParaRPr sz="4800"/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4">
            <a:alphaModFix/>
          </a:blip>
          <a:srcRect b="1400" l="2516" r="2163" t="0"/>
          <a:stretch/>
        </p:blipFill>
        <p:spPr>
          <a:xfrm>
            <a:off x="118350" y="1864600"/>
            <a:ext cx="4023549" cy="26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 txBox="1"/>
          <p:nvPr/>
        </p:nvSpPr>
        <p:spPr>
          <a:xfrm>
            <a:off x="358125" y="2160325"/>
            <a:ext cx="4114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IQR = Q3 - Q1</a:t>
            </a:r>
            <a:endParaRPr b="1" sz="2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Limite inférieure   = Q1 -  1.5 IQR</a:t>
            </a:r>
            <a:endParaRPr b="1" sz="2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Limite supérieure = Q3 + 1.5 IQR</a:t>
            </a:r>
            <a:endParaRPr b="1" sz="2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25" y="2682075"/>
            <a:ext cx="4366274" cy="218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372300" y="125125"/>
            <a:ext cx="8399400" cy="1049700"/>
          </a:xfrm>
          <a:prstGeom prst="rect">
            <a:avLst/>
          </a:prstGeom>
          <a:solidFill>
            <a:srgbClr val="353535">
              <a:alpha val="578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Connaissance métier</a:t>
            </a:r>
            <a:endParaRPr sz="4800"/>
          </a:p>
        </p:txBody>
      </p:sp>
      <p:sp>
        <p:nvSpPr>
          <p:cNvPr id="335" name="Google Shape;335;p49"/>
          <p:cNvSpPr/>
          <p:nvPr/>
        </p:nvSpPr>
        <p:spPr>
          <a:xfrm>
            <a:off x="372300" y="1174825"/>
            <a:ext cx="8399400" cy="3856200"/>
          </a:xfrm>
          <a:prstGeom prst="rect">
            <a:avLst/>
          </a:prstGeom>
          <a:solidFill>
            <a:srgbClr val="353535">
              <a:alpha val="45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 rotWithShape="1">
          <a:blip r:embed="rId4">
            <a:alphaModFix/>
          </a:blip>
          <a:srcRect b="7071" l="0" r="0" t="0"/>
          <a:stretch/>
        </p:blipFill>
        <p:spPr>
          <a:xfrm>
            <a:off x="3184450" y="1174825"/>
            <a:ext cx="2775101" cy="38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9"/>
          <p:cNvSpPr txBox="1"/>
          <p:nvPr/>
        </p:nvSpPr>
        <p:spPr>
          <a:xfrm>
            <a:off x="5959550" y="1174825"/>
            <a:ext cx="2812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Séquoia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Buttes-Chaumont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35 m de hauteur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Après nettoyage</a:t>
            </a:r>
            <a:endParaRPr sz="4800"/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8425"/>
            <a:ext cx="8839200" cy="320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Après nettoyage</a:t>
            </a:r>
            <a:endParaRPr sz="4800"/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8425"/>
            <a:ext cx="8839200" cy="31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subTitle"/>
          </p:nvPr>
        </p:nvSpPr>
        <p:spPr>
          <a:xfrm>
            <a:off x="59893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générale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jeu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Démarche </a:t>
            </a:r>
            <a:r>
              <a:rPr lang="en" sz="1500"/>
              <a:t>méthodologique</a:t>
            </a:r>
            <a:r>
              <a:rPr lang="en"/>
              <a:t> d’analyse des données</a:t>
            </a:r>
            <a:endParaRPr/>
          </a:p>
        </p:txBody>
      </p:sp>
      <p:sp>
        <p:nvSpPr>
          <p:cNvPr id="187" name="Google Shape;187;p34"/>
          <p:cNvSpPr txBox="1"/>
          <p:nvPr>
            <p:ph idx="5" type="subTitle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Synthèse</a:t>
            </a:r>
            <a:endParaRPr/>
          </a:p>
        </p:txBody>
      </p:sp>
      <p:sp>
        <p:nvSpPr>
          <p:cNvPr id="188" name="Google Shape;188;p34"/>
          <p:cNvSpPr txBox="1"/>
          <p:nvPr>
            <p:ph idx="7" type="subTitle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4">
            <a:alphaModFix/>
          </a:blip>
          <a:srcRect b="20773" l="7307" r="61597" t="32302"/>
          <a:stretch/>
        </p:blipFill>
        <p:spPr>
          <a:xfrm>
            <a:off x="898775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42119" l="23501" r="45402" t="10956"/>
          <a:stretch/>
        </p:blipFill>
        <p:spPr>
          <a:xfrm>
            <a:off x="2954350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 rotWithShape="1">
          <a:blip r:embed="rId4">
            <a:alphaModFix/>
          </a:blip>
          <a:srcRect b="0" l="31468" r="37435" t="53075"/>
          <a:stretch/>
        </p:blipFill>
        <p:spPr>
          <a:xfrm>
            <a:off x="5015188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 rotWithShape="1">
          <a:blip r:embed="rId4">
            <a:alphaModFix/>
          </a:blip>
          <a:srcRect b="36464" l="63854" r="5049" t="16611"/>
          <a:stretch/>
        </p:blipFill>
        <p:spPr>
          <a:xfrm>
            <a:off x="7065263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Mise en relation</a:t>
            </a:r>
            <a:endParaRPr sz="4800"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8425"/>
            <a:ext cx="8839200" cy="31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Sur une carte</a:t>
            </a:r>
            <a:endParaRPr sz="4800"/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42" y="1116025"/>
            <a:ext cx="6549115" cy="39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Stades de développement</a:t>
            </a:r>
            <a:endParaRPr sz="4800"/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782399" y="1116015"/>
            <a:ext cx="5579199" cy="3957940"/>
            <a:chOff x="2187800" y="1205088"/>
            <a:chExt cx="4709377" cy="3340880"/>
          </a:xfrm>
        </p:grpSpPr>
        <p:pic>
          <p:nvPicPr>
            <p:cNvPr id="369" name="Google Shape;369;p54"/>
            <p:cNvPicPr preferRelativeResize="0"/>
            <p:nvPr/>
          </p:nvPicPr>
          <p:blipFill rotWithShape="1">
            <a:blip r:embed="rId4">
              <a:alphaModFix/>
            </a:blip>
            <a:srcRect b="10267" l="32217" r="39652" t="12649"/>
            <a:stretch/>
          </p:blipFill>
          <p:spPr>
            <a:xfrm>
              <a:off x="2187800" y="1205088"/>
              <a:ext cx="3341720" cy="3340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54"/>
            <p:cNvPicPr preferRelativeResize="0"/>
            <p:nvPr/>
          </p:nvPicPr>
          <p:blipFill rotWithShape="1">
            <a:blip r:embed="rId5">
              <a:alphaModFix/>
            </a:blip>
            <a:srcRect b="24176" l="88393" r="0" t="1318"/>
            <a:stretch/>
          </p:blipFill>
          <p:spPr>
            <a:xfrm>
              <a:off x="5470722" y="1205088"/>
              <a:ext cx="1426455" cy="33408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Mise en relation</a:t>
            </a:r>
            <a:endParaRPr sz="4800"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57" y="1116025"/>
            <a:ext cx="8504687" cy="40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Mise en relation</a:t>
            </a:r>
            <a:endParaRPr sz="48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50" y="1116025"/>
            <a:ext cx="8504706" cy="4027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56"/>
          <p:cNvCxnSpPr/>
          <p:nvPr/>
        </p:nvCxnSpPr>
        <p:spPr>
          <a:xfrm flipH="1">
            <a:off x="1224550" y="2233750"/>
            <a:ext cx="9900" cy="238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6"/>
          <p:cNvCxnSpPr/>
          <p:nvPr/>
        </p:nvCxnSpPr>
        <p:spPr>
          <a:xfrm rot="10800000">
            <a:off x="857375" y="4379325"/>
            <a:ext cx="551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5" name="Google Shape;385;p56"/>
          <p:cNvSpPr/>
          <p:nvPr/>
        </p:nvSpPr>
        <p:spPr>
          <a:xfrm>
            <a:off x="857375" y="4379325"/>
            <a:ext cx="367200" cy="229200"/>
          </a:xfrm>
          <a:prstGeom prst="rect">
            <a:avLst/>
          </a:prstGeom>
          <a:solidFill>
            <a:srgbClr val="FF0000">
              <a:alpha val="3459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56"/>
          <p:cNvCxnSpPr/>
          <p:nvPr/>
        </p:nvCxnSpPr>
        <p:spPr>
          <a:xfrm rot="10800000">
            <a:off x="3410975" y="3788575"/>
            <a:ext cx="296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6"/>
          <p:cNvCxnSpPr/>
          <p:nvPr/>
        </p:nvCxnSpPr>
        <p:spPr>
          <a:xfrm>
            <a:off x="3424250" y="2152650"/>
            <a:ext cx="0" cy="164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8" name="Google Shape;388;p56"/>
          <p:cNvSpPr/>
          <p:nvPr/>
        </p:nvSpPr>
        <p:spPr>
          <a:xfrm>
            <a:off x="3424250" y="2547950"/>
            <a:ext cx="2257500" cy="1240500"/>
          </a:xfrm>
          <a:prstGeom prst="rect">
            <a:avLst/>
          </a:prstGeom>
          <a:solidFill>
            <a:srgbClr val="05FFE3">
              <a:alpha val="57300"/>
            </a:srgbClr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Genres</a:t>
            </a:r>
            <a:endParaRPr sz="4800"/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700" y="1116025"/>
            <a:ext cx="5664591" cy="4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Genres</a:t>
            </a:r>
            <a:endParaRPr sz="4800"/>
          </a:p>
        </p:txBody>
      </p:sp>
      <p:grpSp>
        <p:nvGrpSpPr>
          <p:cNvPr id="400" name="Google Shape;400;p58"/>
          <p:cNvGrpSpPr/>
          <p:nvPr/>
        </p:nvGrpSpPr>
        <p:grpSpPr>
          <a:xfrm>
            <a:off x="2477263" y="1116025"/>
            <a:ext cx="4189470" cy="4027577"/>
            <a:chOff x="2571775" y="1116125"/>
            <a:chExt cx="4189470" cy="4027577"/>
          </a:xfrm>
        </p:grpSpPr>
        <p:pic>
          <p:nvPicPr>
            <p:cNvPr id="401" name="Google Shape;401;p58"/>
            <p:cNvPicPr preferRelativeResize="0"/>
            <p:nvPr/>
          </p:nvPicPr>
          <p:blipFill rotWithShape="1">
            <a:blip r:embed="rId4">
              <a:alphaModFix/>
            </a:blip>
            <a:srcRect b="0" l="36531" r="36630" t="0"/>
            <a:stretch/>
          </p:blipFill>
          <p:spPr>
            <a:xfrm>
              <a:off x="2571775" y="1116125"/>
              <a:ext cx="2914626" cy="402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58"/>
            <p:cNvPicPr preferRelativeResize="0"/>
            <p:nvPr/>
          </p:nvPicPr>
          <p:blipFill rotWithShape="1">
            <a:blip r:embed="rId5">
              <a:alphaModFix/>
            </a:blip>
            <a:srcRect b="3334" l="78229" r="9687" t="0"/>
            <a:stretch/>
          </p:blipFill>
          <p:spPr>
            <a:xfrm>
              <a:off x="5403766" y="1116133"/>
              <a:ext cx="1357480" cy="40275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Espèces</a:t>
            </a:r>
            <a:endParaRPr sz="4800"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140" y="1116025"/>
            <a:ext cx="5389721" cy="4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Espèces</a:t>
            </a:r>
            <a:endParaRPr sz="4800"/>
          </a:p>
        </p:txBody>
      </p:sp>
      <p:grpSp>
        <p:nvGrpSpPr>
          <p:cNvPr id="414" name="Google Shape;414;p60"/>
          <p:cNvGrpSpPr/>
          <p:nvPr/>
        </p:nvGrpSpPr>
        <p:grpSpPr>
          <a:xfrm>
            <a:off x="2190786" y="1115973"/>
            <a:ext cx="4762538" cy="4058021"/>
            <a:chOff x="3400425" y="1268425"/>
            <a:chExt cx="3619500" cy="3139425"/>
          </a:xfrm>
        </p:grpSpPr>
        <p:pic>
          <p:nvPicPr>
            <p:cNvPr id="415" name="Google Shape;415;p60"/>
            <p:cNvPicPr preferRelativeResize="0"/>
            <p:nvPr/>
          </p:nvPicPr>
          <p:blipFill rotWithShape="1">
            <a:blip r:embed="rId4">
              <a:alphaModFix/>
            </a:blip>
            <a:srcRect b="0" l="36745" r="35344" t="0"/>
            <a:stretch/>
          </p:blipFill>
          <p:spPr>
            <a:xfrm>
              <a:off x="3400425" y="1268425"/>
              <a:ext cx="2466976" cy="313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60"/>
            <p:cNvPicPr preferRelativeResize="0"/>
            <p:nvPr/>
          </p:nvPicPr>
          <p:blipFill rotWithShape="1">
            <a:blip r:embed="rId5">
              <a:alphaModFix/>
            </a:blip>
            <a:srcRect b="3334" l="79896" r="6041" t="0"/>
            <a:stretch/>
          </p:blipFill>
          <p:spPr>
            <a:xfrm>
              <a:off x="5734050" y="1268425"/>
              <a:ext cx="1285875" cy="313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Variétés</a:t>
            </a:r>
            <a:endParaRPr sz="4800"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796" y="1116025"/>
            <a:ext cx="5516407" cy="4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15239" l="0" r="0" t="15239"/>
          <a:stretch/>
        </p:blipFill>
        <p:spPr>
          <a:xfrm>
            <a:off x="-8" y="887498"/>
            <a:ext cx="9143997" cy="443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00" name="Google Shape;200;p35"/>
          <p:cNvSpPr txBox="1"/>
          <p:nvPr>
            <p:ph idx="1" type="subTitle"/>
          </p:nvPr>
        </p:nvSpPr>
        <p:spPr>
          <a:xfrm>
            <a:off x="2656475" y="1959547"/>
            <a:ext cx="57741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“</a:t>
            </a:r>
            <a:r>
              <a:rPr b="1" lang="en"/>
              <a:t>Végétalisons la ville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/>
              <a:t>Réaliser une </a:t>
            </a:r>
            <a:r>
              <a:rPr b="1" lang="en"/>
              <a:t>analyse exploratoire</a:t>
            </a:r>
            <a:endParaRPr b="1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"/>
              <a:t>Optimiser</a:t>
            </a:r>
            <a:r>
              <a:rPr lang="en"/>
              <a:t> les tournées d’entretien des arbres</a:t>
            </a:r>
            <a:endParaRPr/>
          </a:p>
        </p:txBody>
      </p:sp>
      <p:sp>
        <p:nvSpPr>
          <p:cNvPr id="201" name="Google Shape;201;p35"/>
          <p:cNvSpPr txBox="1"/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202" name="Google Shape;202;p35"/>
          <p:cNvSpPr/>
          <p:nvPr/>
        </p:nvSpPr>
        <p:spPr>
          <a:xfrm rot="-1225311">
            <a:off x="905732" y="2041477"/>
            <a:ext cx="1584979" cy="1970236"/>
          </a:xfrm>
          <a:custGeom>
            <a:rect b="b" l="l" r="r" t="t"/>
            <a:pathLst>
              <a:path extrusionOk="0" h="47792" w="38446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/>
          <p:nvPr/>
        </p:nvSpPr>
        <p:spPr>
          <a:xfrm rot="882112">
            <a:off x="348053" y="1326431"/>
            <a:ext cx="566074" cy="453794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/>
          <p:nvPr/>
        </p:nvSpPr>
        <p:spPr>
          <a:xfrm rot="882112">
            <a:off x="8147741" y="4295906"/>
            <a:ext cx="566074" cy="453794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Variétés</a:t>
            </a:r>
            <a:endParaRPr sz="4800"/>
          </a:p>
        </p:txBody>
      </p:sp>
      <p:grpSp>
        <p:nvGrpSpPr>
          <p:cNvPr id="428" name="Google Shape;428;p62"/>
          <p:cNvGrpSpPr/>
          <p:nvPr/>
        </p:nvGrpSpPr>
        <p:grpSpPr>
          <a:xfrm>
            <a:off x="2231791" y="1116013"/>
            <a:ext cx="4680413" cy="4027568"/>
            <a:chOff x="3324225" y="1268425"/>
            <a:chExt cx="3590926" cy="3139425"/>
          </a:xfrm>
        </p:grpSpPr>
        <p:pic>
          <p:nvPicPr>
            <p:cNvPr id="429" name="Google Shape;429;p62"/>
            <p:cNvPicPr preferRelativeResize="0"/>
            <p:nvPr/>
          </p:nvPicPr>
          <p:blipFill rotWithShape="1">
            <a:blip r:embed="rId4">
              <a:alphaModFix/>
            </a:blip>
            <a:srcRect b="0" l="35885" r="36313" t="0"/>
            <a:stretch/>
          </p:blipFill>
          <p:spPr>
            <a:xfrm>
              <a:off x="3324225" y="1268425"/>
              <a:ext cx="2457451" cy="313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62"/>
            <p:cNvPicPr preferRelativeResize="0"/>
            <p:nvPr/>
          </p:nvPicPr>
          <p:blipFill rotWithShape="1">
            <a:blip r:embed="rId5">
              <a:alphaModFix/>
            </a:blip>
            <a:srcRect b="3334" l="80415" r="5938" t="0"/>
            <a:stretch/>
          </p:blipFill>
          <p:spPr>
            <a:xfrm>
              <a:off x="5667375" y="1268425"/>
              <a:ext cx="1247776" cy="313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Lieux</a:t>
            </a:r>
            <a:endParaRPr sz="4800"/>
          </a:p>
        </p:txBody>
      </p:sp>
      <p:pic>
        <p:nvPicPr>
          <p:cNvPr id="436" name="Google Shape;436;p63"/>
          <p:cNvPicPr preferRelativeResize="0"/>
          <p:nvPr/>
        </p:nvPicPr>
        <p:blipFill rotWithShape="1">
          <a:blip r:embed="rId4">
            <a:alphaModFix/>
          </a:blip>
          <a:srcRect b="0" l="17273" r="0" t="49594"/>
          <a:stretch/>
        </p:blipFill>
        <p:spPr>
          <a:xfrm>
            <a:off x="152400" y="1337751"/>
            <a:ext cx="8839199" cy="28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Arrondissements</a:t>
            </a:r>
            <a:endParaRPr sz="4800"/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6025"/>
            <a:ext cx="8839200" cy="38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Arbres remarquables</a:t>
            </a:r>
            <a:endParaRPr sz="4800"/>
          </a:p>
        </p:txBody>
      </p:sp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688" y="1268425"/>
            <a:ext cx="6378617" cy="37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Arbres remarquables</a:t>
            </a:r>
            <a:endParaRPr sz="4800"/>
          </a:p>
        </p:txBody>
      </p:sp>
      <p:grpSp>
        <p:nvGrpSpPr>
          <p:cNvPr id="454" name="Google Shape;454;p66"/>
          <p:cNvGrpSpPr/>
          <p:nvPr/>
        </p:nvGrpSpPr>
        <p:grpSpPr>
          <a:xfrm>
            <a:off x="2006857" y="1116059"/>
            <a:ext cx="5128714" cy="4027599"/>
            <a:chOff x="1016225" y="1116022"/>
            <a:chExt cx="5113883" cy="4015953"/>
          </a:xfrm>
        </p:grpSpPr>
        <p:grpSp>
          <p:nvGrpSpPr>
            <p:cNvPr id="455" name="Google Shape;455;p66"/>
            <p:cNvGrpSpPr/>
            <p:nvPr/>
          </p:nvGrpSpPr>
          <p:grpSpPr>
            <a:xfrm>
              <a:off x="1016228" y="1116022"/>
              <a:ext cx="5113881" cy="4015953"/>
              <a:chOff x="1615052" y="1268425"/>
              <a:chExt cx="3997718" cy="3139425"/>
            </a:xfrm>
          </p:grpSpPr>
          <p:pic>
            <p:nvPicPr>
              <p:cNvPr id="456" name="Google Shape;456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31482" r="37070" t="0"/>
              <a:stretch/>
            </p:blipFill>
            <p:spPr>
              <a:xfrm>
                <a:off x="1615052" y="1268427"/>
                <a:ext cx="2779687" cy="3139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66"/>
              <p:cNvPicPr preferRelativeResize="0"/>
              <p:nvPr/>
            </p:nvPicPr>
            <p:blipFill rotWithShape="1">
              <a:blip r:embed="rId5">
                <a:alphaModFix/>
              </a:blip>
              <a:srcRect b="3334" l="86249" r="0" t="0"/>
              <a:stretch/>
            </p:blipFill>
            <p:spPr>
              <a:xfrm>
                <a:off x="4355469" y="1268425"/>
                <a:ext cx="1257301" cy="3139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8" name="Google Shape;458;p66"/>
            <p:cNvPicPr preferRelativeResize="0"/>
            <p:nvPr/>
          </p:nvPicPr>
          <p:blipFill rotWithShape="1">
            <a:blip r:embed="rId4">
              <a:alphaModFix/>
            </a:blip>
            <a:srcRect b="82251" l="2789" r="53690" t="0"/>
            <a:stretch/>
          </p:blipFill>
          <p:spPr>
            <a:xfrm>
              <a:off x="1016225" y="1116025"/>
              <a:ext cx="4920426" cy="71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Arbres remarquables</a:t>
            </a:r>
            <a:endParaRPr sz="4800"/>
          </a:p>
        </p:txBody>
      </p:sp>
      <p:grpSp>
        <p:nvGrpSpPr>
          <p:cNvPr id="464" name="Google Shape;464;p67"/>
          <p:cNvGrpSpPr/>
          <p:nvPr/>
        </p:nvGrpSpPr>
        <p:grpSpPr>
          <a:xfrm>
            <a:off x="152335" y="1115989"/>
            <a:ext cx="8839097" cy="3631424"/>
            <a:chOff x="2524125" y="1268425"/>
            <a:chExt cx="6467474" cy="2657075"/>
          </a:xfrm>
        </p:grpSpPr>
        <p:pic>
          <p:nvPicPr>
            <p:cNvPr id="465" name="Google Shape;465;p67"/>
            <p:cNvPicPr preferRelativeResize="0"/>
            <p:nvPr/>
          </p:nvPicPr>
          <p:blipFill rotWithShape="1">
            <a:blip r:embed="rId4">
              <a:alphaModFix/>
            </a:blip>
            <a:srcRect b="0" l="26831" r="0" t="0"/>
            <a:stretch/>
          </p:blipFill>
          <p:spPr>
            <a:xfrm>
              <a:off x="2524125" y="1268425"/>
              <a:ext cx="6467474" cy="265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7"/>
            <p:cNvPicPr preferRelativeResize="0"/>
            <p:nvPr/>
          </p:nvPicPr>
          <p:blipFill rotWithShape="1">
            <a:blip r:embed="rId4">
              <a:alphaModFix/>
            </a:blip>
            <a:srcRect b="82136" l="0" r="53662" t="0"/>
            <a:stretch/>
          </p:blipFill>
          <p:spPr>
            <a:xfrm>
              <a:off x="2524125" y="1268425"/>
              <a:ext cx="4095751" cy="474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Arbres remarquables</a:t>
            </a:r>
            <a:endParaRPr sz="4800"/>
          </a:p>
        </p:txBody>
      </p:sp>
      <p:pic>
        <p:nvPicPr>
          <p:cNvPr id="472" name="Google Shape;4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6025"/>
            <a:ext cx="8839200" cy="36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/>
          </a:p>
        </p:txBody>
      </p:sp>
      <p:sp>
        <p:nvSpPr>
          <p:cNvPr id="478" name="Google Shape;478;p69"/>
          <p:cNvSpPr txBox="1"/>
          <p:nvPr/>
        </p:nvSpPr>
        <p:spPr>
          <a:xfrm>
            <a:off x="2524050" y="1807175"/>
            <a:ext cx="4095900" cy="2801400"/>
          </a:xfrm>
          <a:prstGeom prst="rect">
            <a:avLst/>
          </a:prstGeom>
          <a:solidFill>
            <a:srgbClr val="353535">
              <a:alpha val="659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Constats :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"/>
              <a:buChar char="●"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Mesures mal effectuées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"/>
              <a:buChar char="●"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Développements anormaux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"/>
              <a:buChar char="●"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Valeurs manquantes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Optimisation des tournées d’entretien :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pen Sans"/>
              <a:buChar char="●"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Application smartphone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Mesures mal effectuées</a:t>
            </a:r>
            <a:endParaRPr sz="4800"/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8425"/>
            <a:ext cx="8839200" cy="34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Mesures mal effectuées</a:t>
            </a:r>
            <a:endParaRPr sz="4800"/>
          </a:p>
        </p:txBody>
      </p:sp>
      <p:pic>
        <p:nvPicPr>
          <p:cNvPr id="490" name="Google Shape;4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38" y="1287475"/>
            <a:ext cx="6246523" cy="37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1"/>
          <p:cNvSpPr txBox="1"/>
          <p:nvPr/>
        </p:nvSpPr>
        <p:spPr>
          <a:xfrm>
            <a:off x="1739175" y="1332125"/>
            <a:ext cx="2227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Bois de Boulogne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2149350" y="1342963"/>
            <a:ext cx="4845300" cy="2683500"/>
          </a:xfrm>
          <a:prstGeom prst="rect">
            <a:avLst/>
          </a:prstGeom>
          <a:solidFill>
            <a:srgbClr val="353535">
              <a:alpha val="78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type="title"/>
          </p:nvPr>
        </p:nvSpPr>
        <p:spPr>
          <a:xfrm>
            <a:off x="2666100" y="1117038"/>
            <a:ext cx="37473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11" name="Google Shape;211;p36"/>
          <p:cNvSpPr txBox="1"/>
          <p:nvPr>
            <p:ph idx="1" type="subTitle"/>
          </p:nvPr>
        </p:nvSpPr>
        <p:spPr>
          <a:xfrm>
            <a:off x="2186400" y="2549963"/>
            <a:ext cx="4771200" cy="378900"/>
          </a:xfrm>
          <a:prstGeom prst="rect">
            <a:avLst/>
          </a:prstGeom>
          <a:solidFill>
            <a:srgbClr val="353535">
              <a:alpha val="8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jeu de données des arbres de la ville de Paris (opendata)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825" y="3312088"/>
            <a:ext cx="31718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Développement anormal</a:t>
            </a:r>
            <a:endParaRPr sz="4800"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63" y="1268425"/>
            <a:ext cx="6237885" cy="37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2"/>
          <p:cNvSpPr txBox="1"/>
          <p:nvPr/>
        </p:nvSpPr>
        <p:spPr>
          <a:xfrm>
            <a:off x="2440663" y="1344625"/>
            <a:ext cx="4262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Jeunes Adultes anormalement chétifs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Valeurs manquantes (variables catégorielles)</a:t>
            </a:r>
            <a:endParaRPr sz="3200"/>
          </a:p>
        </p:txBody>
      </p:sp>
      <p:sp>
        <p:nvSpPr>
          <p:cNvPr id="504" name="Google Shape;504;p73"/>
          <p:cNvSpPr/>
          <p:nvPr/>
        </p:nvSpPr>
        <p:spPr>
          <a:xfrm>
            <a:off x="971550" y="1476375"/>
            <a:ext cx="2886000" cy="1154400"/>
          </a:xfrm>
          <a:prstGeom prst="rect">
            <a:avLst/>
          </a:prstGeom>
          <a:solidFill>
            <a:srgbClr val="353535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3"/>
          <p:cNvSpPr txBox="1"/>
          <p:nvPr/>
        </p:nvSpPr>
        <p:spPr>
          <a:xfrm>
            <a:off x="962063" y="1466850"/>
            <a:ext cx="2886000" cy="507900"/>
          </a:xfrm>
          <a:prstGeom prst="rect">
            <a:avLst/>
          </a:prstGeom>
          <a:solidFill>
            <a:srgbClr val="353535">
              <a:alpha val="64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Imputation (KNN)</a:t>
            </a:r>
            <a:endParaRPr b="1"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73"/>
          <p:cNvSpPr txBox="1"/>
          <p:nvPr/>
        </p:nvSpPr>
        <p:spPr>
          <a:xfrm>
            <a:off x="5295938" y="1466850"/>
            <a:ext cx="2886000" cy="1154400"/>
          </a:xfrm>
          <a:prstGeom prst="rect">
            <a:avLst/>
          </a:prstGeom>
          <a:solidFill>
            <a:srgbClr val="353535">
              <a:alpha val="64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Faire renseigner les valeurs manquantes</a:t>
            </a:r>
            <a:endParaRPr b="1"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152400" y="66325"/>
            <a:ext cx="8839200" cy="1049700"/>
          </a:xfrm>
          <a:prstGeom prst="rect">
            <a:avLst/>
          </a:prstGeom>
          <a:solidFill>
            <a:srgbClr val="353535">
              <a:alpha val="6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d’optimisation</a:t>
            </a:r>
            <a:endParaRPr sz="3200"/>
          </a:p>
        </p:txBody>
      </p:sp>
      <p:pic>
        <p:nvPicPr>
          <p:cNvPr id="512" name="Google Shape;5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130" y="1428750"/>
            <a:ext cx="1451470" cy="306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28750"/>
            <a:ext cx="1469231" cy="306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720" y="1428750"/>
            <a:ext cx="1469231" cy="306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265" y="1428750"/>
            <a:ext cx="1469231" cy="306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0835" y="1428750"/>
            <a:ext cx="1469231" cy="3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3152850" y="1465050"/>
            <a:ext cx="2838300" cy="22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type="title"/>
          </p:nvPr>
        </p:nvSpPr>
        <p:spPr>
          <a:xfrm>
            <a:off x="2795850" y="1640200"/>
            <a:ext cx="35523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Forme</a:t>
            </a:r>
            <a:endParaRPr/>
          </a:p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3333450" y="2523400"/>
            <a:ext cx="2477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200.137</a:t>
            </a:r>
            <a:r>
              <a:rPr lang="en"/>
              <a:t> lignes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18</a:t>
            </a:r>
            <a:r>
              <a:rPr lang="en"/>
              <a:t> colonnes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5331125" y="1137554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Identifiants</a:t>
            </a:r>
            <a:endParaRPr/>
          </a:p>
        </p:txBody>
      </p:sp>
      <p:sp>
        <p:nvSpPr>
          <p:cNvPr id="225" name="Google Shape;225;p38"/>
          <p:cNvSpPr txBox="1"/>
          <p:nvPr>
            <p:ph idx="3" type="subTitle"/>
          </p:nvPr>
        </p:nvSpPr>
        <p:spPr>
          <a:xfrm>
            <a:off x="5331125" y="3929729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-1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>
            <p:ph type="title"/>
          </p:nvPr>
        </p:nvSpPr>
        <p:spPr>
          <a:xfrm>
            <a:off x="5225675" y="276100"/>
            <a:ext cx="32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catégories</a:t>
            </a:r>
            <a:endParaRPr/>
          </a:p>
        </p:txBody>
      </p:sp>
      <p:cxnSp>
        <p:nvCxnSpPr>
          <p:cNvPr id="228" name="Google Shape;228;p38"/>
          <p:cNvCxnSpPr/>
          <p:nvPr/>
        </p:nvCxnSpPr>
        <p:spPr>
          <a:xfrm>
            <a:off x="11674900" y="-1211350"/>
            <a:ext cx="0" cy="67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5331125" y="2379592"/>
            <a:ext cx="3024600" cy="3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localisation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21222" l="2570" r="2570" t="13956"/>
          <a:stretch/>
        </p:blipFill>
        <p:spPr>
          <a:xfrm>
            <a:off x="0" y="896900"/>
            <a:ext cx="9144003" cy="41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/>
          <p:nvPr/>
        </p:nvSpPr>
        <p:spPr>
          <a:xfrm>
            <a:off x="109825" y="1025050"/>
            <a:ext cx="3935400" cy="4036200"/>
          </a:xfrm>
          <a:prstGeom prst="rect">
            <a:avLst/>
          </a:prstGeom>
          <a:solidFill>
            <a:srgbClr val="353535">
              <a:alpha val="23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subTitle"/>
          </p:nvPr>
        </p:nvSpPr>
        <p:spPr>
          <a:xfrm>
            <a:off x="109825" y="1266325"/>
            <a:ext cx="39354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Quantitatives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9"/>
          <p:cNvSpPr txBox="1"/>
          <p:nvPr>
            <p:ph idx="2" type="subTitle"/>
          </p:nvPr>
        </p:nvSpPr>
        <p:spPr>
          <a:xfrm>
            <a:off x="109825" y="2423014"/>
            <a:ext cx="1922700" cy="2519100"/>
          </a:xfrm>
          <a:prstGeom prst="rect">
            <a:avLst/>
          </a:prstGeom>
          <a:solidFill>
            <a:srgbClr val="353535">
              <a:alpha val="670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Id</a:t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Circonference_cm</a:t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hauteur_m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794400" y="73225"/>
            <a:ext cx="75552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types de variables</a:t>
            </a:r>
            <a:endParaRPr/>
          </a:p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109825" y="1799963"/>
            <a:ext cx="19227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discrètes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2123175" y="1799963"/>
            <a:ext cx="19227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continues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9"/>
          <p:cNvSpPr txBox="1"/>
          <p:nvPr>
            <p:ph idx="2" type="subTitle"/>
          </p:nvPr>
        </p:nvSpPr>
        <p:spPr>
          <a:xfrm>
            <a:off x="2123175" y="2423014"/>
            <a:ext cx="1922700" cy="2519100"/>
          </a:xfrm>
          <a:prstGeom prst="rect">
            <a:avLst/>
          </a:prstGeom>
          <a:solidFill>
            <a:srgbClr val="353535">
              <a:alpha val="670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geo_point_2d_a</a:t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geo_point_2d_b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5042825" y="960975"/>
            <a:ext cx="3935400" cy="4036200"/>
          </a:xfrm>
          <a:prstGeom prst="rect">
            <a:avLst/>
          </a:prstGeom>
          <a:solidFill>
            <a:srgbClr val="353535">
              <a:alpha val="23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5042825" y="1202250"/>
            <a:ext cx="39354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Qualitatives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39"/>
          <p:cNvSpPr txBox="1"/>
          <p:nvPr>
            <p:ph idx="2" type="subTitle"/>
          </p:nvPr>
        </p:nvSpPr>
        <p:spPr>
          <a:xfrm>
            <a:off x="5042825" y="2334505"/>
            <a:ext cx="1922700" cy="2519100"/>
          </a:xfrm>
          <a:prstGeom prst="rect">
            <a:avLst/>
          </a:prstGeom>
          <a:solidFill>
            <a:srgbClr val="353535">
              <a:alpha val="670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Type emplacement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domanialite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Arrondissement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Complement adresse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Numero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Lieu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Id emplacement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Libelle francais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Genre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Espece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variete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5" name="Google Shape;245;p39"/>
          <p:cNvSpPr txBox="1"/>
          <p:nvPr>
            <p:ph idx="1" type="subTitle"/>
          </p:nvPr>
        </p:nvSpPr>
        <p:spPr>
          <a:xfrm>
            <a:off x="5042825" y="1735888"/>
            <a:ext cx="19227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Nominales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>
            <a:off x="7056175" y="1735888"/>
            <a:ext cx="1922700" cy="384300"/>
          </a:xfrm>
          <a:prstGeom prst="rect">
            <a:avLst/>
          </a:prstGeom>
          <a:solidFill>
            <a:srgbClr val="353535">
              <a:alpha val="65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Ordinales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9"/>
          <p:cNvSpPr txBox="1"/>
          <p:nvPr>
            <p:ph idx="2" type="subTitle"/>
          </p:nvPr>
        </p:nvSpPr>
        <p:spPr>
          <a:xfrm>
            <a:off x="7056175" y="2334505"/>
            <a:ext cx="1922700" cy="2519100"/>
          </a:xfrm>
          <a:prstGeom prst="rect">
            <a:avLst/>
          </a:prstGeom>
          <a:solidFill>
            <a:srgbClr val="353535">
              <a:alpha val="670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Stade developpement</a:t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</a:rPr>
              <a:t>remarquable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698100" y="134725"/>
            <a:ext cx="77478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manquantes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15121" l="0" r="0" t="15128"/>
          <a:stretch/>
        </p:blipFill>
        <p:spPr>
          <a:xfrm flipH="1">
            <a:off x="0" y="891575"/>
            <a:ext cx="9144000" cy="425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40"/>
          <p:cNvGrpSpPr/>
          <p:nvPr/>
        </p:nvGrpSpPr>
        <p:grpSpPr>
          <a:xfrm>
            <a:off x="1168413" y="864388"/>
            <a:ext cx="6807163" cy="4306300"/>
            <a:chOff x="585725" y="878350"/>
            <a:chExt cx="6807163" cy="4306300"/>
          </a:xfrm>
        </p:grpSpPr>
        <p:pic>
          <p:nvPicPr>
            <p:cNvPr id="255" name="Google Shape;255;p40"/>
            <p:cNvPicPr preferRelativeResize="0"/>
            <p:nvPr/>
          </p:nvPicPr>
          <p:blipFill rotWithShape="1">
            <a:blip r:embed="rId4">
              <a:alphaModFix/>
            </a:blip>
            <a:srcRect b="0" l="0" r="12257" t="3836"/>
            <a:stretch/>
          </p:blipFill>
          <p:spPr>
            <a:xfrm rot="5400000">
              <a:off x="2432812" y="196650"/>
              <a:ext cx="4278376" cy="5641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0"/>
            <p:cNvSpPr txBox="1"/>
            <p:nvPr/>
          </p:nvSpPr>
          <p:spPr>
            <a:xfrm>
              <a:off x="585725" y="887750"/>
              <a:ext cx="2169000" cy="42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type_emplacement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omanialite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rrondissement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omplement_adresse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n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umero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ieu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d_emplacement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ibelle_francais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g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enre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spece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ariete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irconference_cm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auteur_m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tade_developpement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emarquable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g</a:t>
              </a: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eopoint_2d_a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geopoint_2d_b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2181650" y="1438350"/>
            <a:ext cx="4845300" cy="2266800"/>
          </a:xfrm>
          <a:prstGeom prst="rect">
            <a:avLst/>
          </a:prstGeom>
          <a:solidFill>
            <a:srgbClr val="353535">
              <a:alpha val="78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type="title"/>
          </p:nvPr>
        </p:nvSpPr>
        <p:spPr>
          <a:xfrm>
            <a:off x="2111850" y="1438350"/>
            <a:ext cx="49203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Démarche méthodologique</a:t>
            </a:r>
            <a:endParaRPr sz="4000"/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2218700" y="2871263"/>
            <a:ext cx="4771200" cy="378900"/>
          </a:xfrm>
          <a:prstGeom prst="rect">
            <a:avLst/>
          </a:prstGeom>
          <a:solidFill>
            <a:srgbClr val="353535">
              <a:alpha val="805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d’analyse des données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pirational green presentation by Slidesgo">
  <a:themeElements>
    <a:clrScheme name="Simple Light">
      <a:dk1>
        <a:srgbClr val="000D06"/>
      </a:dk1>
      <a:lt1>
        <a:srgbClr val="FFFFFF"/>
      </a:lt1>
      <a:dk2>
        <a:srgbClr val="012615"/>
      </a:dk2>
      <a:lt2>
        <a:srgbClr val="014023"/>
      </a:lt2>
      <a:accent1>
        <a:srgbClr val="05A66B"/>
      </a:accent1>
      <a:accent2>
        <a:srgbClr val="02734A"/>
      </a:accent2>
      <a:accent3>
        <a:srgbClr val="6AA84F"/>
      </a:accent3>
      <a:accent4>
        <a:srgbClr val="B6D7A8"/>
      </a:accent4>
      <a:accent5>
        <a:srgbClr val="1C8662"/>
      </a:accent5>
      <a:accent6>
        <a:srgbClr val="5DB125"/>
      </a:accent6>
      <a:hlink>
        <a:srgbClr val="6AA8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